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00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ED6BC-A917-4322-86B9-7C88BF0E8CCC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F7940-4FF8-4A05-9495-69A24B8151E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4649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CE2FD-7E85-4465-BEC4-C521C5B04C98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6E23-58B0-44C1-960C-BE85214A7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2789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86E23-58B0-44C1-960C-BE85214A74D8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3102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2" y="1"/>
            <a:ext cx="917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9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651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773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582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799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337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909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912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13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635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04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30248-F2F4-4D45-8FE2-40FF478E1799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3F074-2FF4-4F82-9AFD-BD0577E79A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02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rldbeeday.org/files/apimondia/izjava-apimondia.pdf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984776" cy="1470025"/>
          </a:xfrm>
        </p:spPr>
        <p:txBody>
          <a:bodyPr/>
          <a:lstStyle/>
          <a:p>
            <a:pPr algn="l"/>
            <a:r>
              <a:rPr lang="sl-SI" b="1" dirty="0" smtClean="0"/>
              <a:t>20 </a:t>
            </a:r>
            <a:r>
              <a:rPr lang="sl-SI" b="1" dirty="0" err="1" smtClean="0"/>
              <a:t>May</a:t>
            </a:r>
            <a:r>
              <a:rPr lang="sl-SI" b="1" dirty="0" smtClean="0"/>
              <a:t> – </a:t>
            </a:r>
            <a:r>
              <a:rPr lang="sl-SI" b="1" dirty="0" err="1" smtClean="0"/>
              <a:t>World</a:t>
            </a:r>
            <a:r>
              <a:rPr lang="sl-SI" b="1" dirty="0" smtClean="0"/>
              <a:t> Bee </a:t>
            </a:r>
            <a:r>
              <a:rPr lang="sl-SI" b="1" dirty="0" err="1" smtClean="0"/>
              <a:t>Day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59632" y="3886200"/>
            <a:ext cx="6512768" cy="1752600"/>
          </a:xfrm>
        </p:spPr>
        <p:txBody>
          <a:bodyPr/>
          <a:lstStyle/>
          <a:p>
            <a:pPr algn="l"/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BEe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us –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save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2">
                    <a:lumMod val="50000"/>
                  </a:schemeClr>
                </a:solidFill>
              </a:rPr>
              <a:t>bees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!</a:t>
            </a:r>
            <a:endParaRPr lang="sl-SI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9338809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467544" y="1700808"/>
            <a:ext cx="792088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GB" dirty="0">
                <a:latin typeface="Helv"/>
              </a:rPr>
              <a:t>Slovenia proposed that May 20 </a:t>
            </a:r>
            <a:r>
              <a:rPr lang="sl-SI" dirty="0" err="1">
                <a:latin typeface="Helv"/>
              </a:rPr>
              <a:t>should</a:t>
            </a:r>
            <a:r>
              <a:rPr lang="sl-SI" dirty="0">
                <a:latin typeface="Helv"/>
              </a:rPr>
              <a:t> </a:t>
            </a:r>
            <a:r>
              <a:rPr lang="en-GB" dirty="0">
                <a:latin typeface="Helv"/>
              </a:rPr>
              <a:t>be declared </a:t>
            </a:r>
            <a:r>
              <a:rPr lang="sl-SI" dirty="0">
                <a:latin typeface="Helv"/>
              </a:rPr>
              <a:t>as </a:t>
            </a:r>
            <a:r>
              <a:rPr lang="en-GB" dirty="0">
                <a:latin typeface="Helv"/>
              </a:rPr>
              <a:t>World Bee Day </a:t>
            </a:r>
            <a:r>
              <a:rPr lang="sl-SI" b="1" dirty="0">
                <a:latin typeface="Helv"/>
              </a:rPr>
              <a:t>at </a:t>
            </a:r>
            <a:r>
              <a:rPr lang="en-GB" b="1" dirty="0">
                <a:latin typeface="Helv"/>
              </a:rPr>
              <a:t>the UN</a:t>
            </a:r>
            <a:r>
              <a:rPr lang="en-GB" dirty="0">
                <a:latin typeface="Helv"/>
              </a:rPr>
              <a:t>. On 20 December 2017, after three years of international efforts, the U</a:t>
            </a:r>
            <a:r>
              <a:rPr lang="sl-SI" dirty="0">
                <a:latin typeface="Helv"/>
              </a:rPr>
              <a:t>N </a:t>
            </a:r>
            <a:r>
              <a:rPr lang="en-GB" dirty="0">
                <a:latin typeface="Helv"/>
              </a:rPr>
              <a:t>unanimously </a:t>
            </a:r>
            <a:r>
              <a:rPr lang="sl-SI" dirty="0" err="1">
                <a:latin typeface="Helv"/>
              </a:rPr>
              <a:t>endorsed</a:t>
            </a:r>
            <a:r>
              <a:rPr lang="sl-SI" dirty="0">
                <a:latin typeface="Helv"/>
              </a:rPr>
              <a:t> </a:t>
            </a:r>
            <a:r>
              <a:rPr lang="en-GB" dirty="0">
                <a:latin typeface="Helv"/>
              </a:rPr>
              <a:t>Slovenia's proposal and 20 May was proclaimed </a:t>
            </a:r>
            <a:r>
              <a:rPr lang="sl-SI" dirty="0">
                <a:latin typeface="Helv"/>
              </a:rPr>
              <a:t>as </a:t>
            </a:r>
            <a:r>
              <a:rPr lang="en-GB" dirty="0">
                <a:latin typeface="Helv"/>
              </a:rPr>
              <a:t>World Bee Day</a:t>
            </a:r>
            <a:r>
              <a:rPr lang="en-GB" dirty="0" smtClean="0">
                <a:latin typeface="Helv"/>
              </a:rPr>
              <a:t>.</a:t>
            </a:r>
            <a:endParaRPr lang="sl-SI" sz="3600" dirty="0">
              <a:latin typeface="Helv"/>
            </a:endParaRPr>
          </a:p>
        </p:txBody>
      </p:sp>
      <p:sp>
        <p:nvSpPr>
          <p:cNvPr id="14" name="Naslov 1"/>
          <p:cNvSpPr txBox="1">
            <a:spLocks/>
          </p:cNvSpPr>
          <p:nvPr/>
        </p:nvSpPr>
        <p:spPr>
          <a:xfrm>
            <a:off x="467544" y="1221929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</a:pP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Slovenia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‘s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initiative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for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World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Bee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Day</a:t>
            </a:r>
            <a:endParaRPr lang="sl-SI" sz="2400" b="1" dirty="0">
              <a:solidFill>
                <a:schemeClr val="accent3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5" name="Picture 3" descr="N:\INTERNO\01_SOJP\CEBELE_VSE\1_SVETOVNI DAN ČEBEL\Fototeka\Staro promo gradivo\Letak\MAJ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r="15659"/>
          <a:stretch/>
        </p:blipFill>
        <p:spPr bwMode="auto">
          <a:xfrm>
            <a:off x="539552" y="3235982"/>
            <a:ext cx="4037846" cy="227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5004048" y="335964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latin typeface="Helv"/>
              </a:rPr>
              <a:t>The</a:t>
            </a:r>
            <a:r>
              <a:rPr lang="sl-SI" dirty="0" smtClean="0">
                <a:latin typeface="Helv"/>
              </a:rPr>
              <a:t> </a:t>
            </a:r>
            <a:r>
              <a:rPr lang="en-GB" dirty="0">
                <a:latin typeface="Helv"/>
              </a:rPr>
              <a:t>Slovenia</a:t>
            </a:r>
            <a:r>
              <a:rPr lang="sl-SI" dirty="0">
                <a:latin typeface="Helv"/>
              </a:rPr>
              <a:t>n </a:t>
            </a:r>
            <a:r>
              <a:rPr lang="sl-SI" dirty="0" err="1">
                <a:latin typeface="Helv"/>
              </a:rPr>
              <a:t>initiative</a:t>
            </a:r>
            <a:r>
              <a:rPr lang="sl-SI" dirty="0">
                <a:latin typeface="Helv"/>
              </a:rPr>
              <a:t> </a:t>
            </a:r>
            <a:r>
              <a:rPr lang="en-GB" dirty="0">
                <a:latin typeface="Helv"/>
              </a:rPr>
              <a:t>was supported by </a:t>
            </a:r>
            <a:r>
              <a:rPr lang="en-GB" b="1" dirty="0">
                <a:latin typeface="Helv"/>
              </a:rPr>
              <a:t>115 countries</a:t>
            </a:r>
            <a:r>
              <a:rPr lang="sl-SI" dirty="0" smtClean="0">
                <a:latin typeface="Helv"/>
              </a:rPr>
              <a:t>, </a:t>
            </a:r>
            <a:r>
              <a:rPr lang="sl-SI" dirty="0" err="1" smtClean="0">
                <a:latin typeface="Helv"/>
              </a:rPr>
              <a:t>including</a:t>
            </a:r>
            <a:r>
              <a:rPr lang="en-GB" dirty="0" smtClean="0">
                <a:latin typeface="Helv"/>
              </a:rPr>
              <a:t> </a:t>
            </a:r>
            <a:r>
              <a:rPr lang="en-GB" dirty="0">
                <a:latin typeface="Helv"/>
              </a:rPr>
              <a:t>the USA, Canada, China, the </a:t>
            </a:r>
            <a:r>
              <a:rPr lang="en-GB" dirty="0" smtClean="0">
                <a:latin typeface="Helv"/>
              </a:rPr>
              <a:t>Russian</a:t>
            </a:r>
            <a:r>
              <a:rPr lang="sl-SI" dirty="0" smtClean="0">
                <a:latin typeface="Helv"/>
              </a:rPr>
              <a:t> </a:t>
            </a:r>
            <a:r>
              <a:rPr lang="en-GB" dirty="0" smtClean="0">
                <a:latin typeface="Helv"/>
              </a:rPr>
              <a:t>Federation</a:t>
            </a:r>
            <a:r>
              <a:rPr lang="en-GB" dirty="0">
                <a:latin typeface="Helv"/>
              </a:rPr>
              <a:t>, India, Brazil, Argentina, Australia and all </a:t>
            </a:r>
            <a:r>
              <a:rPr lang="sl-SI" dirty="0" err="1" smtClean="0">
                <a:latin typeface="Helv"/>
              </a:rPr>
              <a:t>the</a:t>
            </a:r>
            <a:r>
              <a:rPr lang="sl-SI" dirty="0" smtClean="0">
                <a:latin typeface="Helv"/>
              </a:rPr>
              <a:t> EU </a:t>
            </a:r>
            <a:r>
              <a:rPr lang="sl-SI" dirty="0" err="1">
                <a:latin typeface="Helv"/>
              </a:rPr>
              <a:t>member</a:t>
            </a:r>
            <a:r>
              <a:rPr lang="sl-SI" dirty="0">
                <a:latin typeface="Helv"/>
              </a:rPr>
              <a:t> </a:t>
            </a:r>
            <a:r>
              <a:rPr lang="sl-SI" dirty="0" err="1">
                <a:latin typeface="Helv"/>
              </a:rPr>
              <a:t>states</a:t>
            </a:r>
            <a:r>
              <a:rPr lang="sl-SI" dirty="0">
                <a:latin typeface="Helv"/>
              </a:rPr>
              <a:t>. </a:t>
            </a:r>
            <a:endParaRPr lang="sl-SI" sz="3600" dirty="0">
              <a:latin typeface="Helv"/>
            </a:endParaRPr>
          </a:p>
        </p:txBody>
      </p:sp>
    </p:spTree>
    <p:extLst>
      <p:ext uri="{BB962C8B-B14F-4D97-AF65-F5344CB8AC3E}">
        <p14:creationId xmlns:p14="http://schemas.microsoft.com/office/powerpoint/2010/main" val="33385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95536" y="1700808"/>
            <a:ext cx="9865096" cy="4216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15/9/2014 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 </a:t>
            </a:r>
            <a:r>
              <a:rPr lang="en-GB" sz="1600" dirty="0">
                <a:latin typeface="Helv"/>
              </a:rPr>
              <a:t>President of the Slovenian Beekeeping Association, </a:t>
            </a:r>
            <a:r>
              <a:rPr lang="en-GB" sz="1600" dirty="0" err="1">
                <a:latin typeface="Helv"/>
              </a:rPr>
              <a:t>Boštjan</a:t>
            </a:r>
            <a:r>
              <a:rPr lang="en-GB" sz="1600" dirty="0">
                <a:latin typeface="Helv"/>
              </a:rPr>
              <a:t> </a:t>
            </a:r>
            <a:r>
              <a:rPr lang="en-GB" sz="1600" dirty="0" err="1">
                <a:latin typeface="Helv"/>
              </a:rPr>
              <a:t>Noč</a:t>
            </a:r>
            <a:r>
              <a:rPr lang="en-GB" sz="1600" dirty="0">
                <a:latin typeface="Helv"/>
              </a:rPr>
              <a:t>, hits </a:t>
            </a:r>
            <a:endParaRPr lang="sl-SI" sz="1600" dirty="0">
              <a:latin typeface="Helv"/>
            </a:endParaRPr>
          </a:p>
          <a:p>
            <a:pPr>
              <a:spcAft>
                <a:spcPts val="1200"/>
              </a:spcAft>
            </a:pPr>
            <a:r>
              <a:rPr lang="sl-SI" sz="1600" dirty="0" smtClean="0">
                <a:latin typeface="Helv"/>
              </a:rPr>
              <a:t>	        </a:t>
            </a:r>
            <a:r>
              <a:rPr lang="en-GB" sz="1600" dirty="0" smtClean="0">
                <a:latin typeface="Helv"/>
              </a:rPr>
              <a:t>upon </a:t>
            </a:r>
            <a:r>
              <a:rPr lang="en-GB" sz="1600" dirty="0">
                <a:latin typeface="Helv"/>
              </a:rPr>
              <a:t>the idea of a World Bee Day. </a:t>
            </a:r>
            <a:endParaRPr lang="sl-SI" sz="1600" dirty="0">
              <a:latin typeface="Helv"/>
            </a:endParaRPr>
          </a:p>
          <a:p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26/9/2014 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 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en-GB" sz="1600" dirty="0">
                <a:latin typeface="Helv"/>
              </a:rPr>
              <a:t>Minister of Agriculture, Forestry and Food, </a:t>
            </a:r>
            <a:r>
              <a:rPr lang="en-GB" sz="1600" dirty="0" err="1">
                <a:latin typeface="Helv"/>
              </a:rPr>
              <a:t>Dejan</a:t>
            </a:r>
            <a:r>
              <a:rPr lang="en-GB" sz="1600" dirty="0">
                <a:latin typeface="Helv"/>
              </a:rPr>
              <a:t> </a:t>
            </a:r>
            <a:r>
              <a:rPr lang="en-GB" sz="1600" dirty="0" err="1">
                <a:latin typeface="Helv"/>
              </a:rPr>
              <a:t>Židan</a:t>
            </a:r>
            <a:r>
              <a:rPr lang="en-GB" sz="1600" dirty="0">
                <a:latin typeface="Helv"/>
              </a:rPr>
              <a:t>, supports the </a:t>
            </a:r>
            <a:endParaRPr lang="sl-SI" sz="1600" dirty="0" smtClean="0">
              <a:latin typeface="Helv"/>
            </a:endParaRPr>
          </a:p>
          <a:p>
            <a:pPr>
              <a:spcAft>
                <a:spcPts val="800"/>
              </a:spcAft>
            </a:pPr>
            <a:r>
              <a:rPr lang="sl-SI" sz="1600" dirty="0">
                <a:latin typeface="Helv"/>
              </a:rPr>
              <a:t>	 </a:t>
            </a:r>
            <a:r>
              <a:rPr lang="sl-SI" sz="1600" dirty="0" smtClean="0">
                <a:latin typeface="Helv"/>
              </a:rPr>
              <a:t>       </a:t>
            </a:r>
            <a:r>
              <a:rPr lang="en-GB" sz="1600" dirty="0" smtClean="0">
                <a:latin typeface="Helv"/>
              </a:rPr>
              <a:t>initiative </a:t>
            </a:r>
            <a:r>
              <a:rPr lang="en-GB" sz="1600" dirty="0">
                <a:latin typeface="Helv"/>
              </a:rPr>
              <a:t>in writing and pledges that the ministry will seek to implement </a:t>
            </a:r>
            <a:r>
              <a:rPr lang="sl-SI" sz="1600" dirty="0">
                <a:latin typeface="Helv"/>
              </a:rPr>
              <a:t>it</a:t>
            </a:r>
            <a:r>
              <a:rPr lang="en-GB" sz="1600" dirty="0">
                <a:latin typeface="Helv"/>
              </a:rPr>
              <a:t>. </a:t>
            </a:r>
            <a:endParaRPr lang="sl-SI" sz="1600" dirty="0">
              <a:latin typeface="Helv"/>
            </a:endParaRPr>
          </a:p>
          <a:p>
            <a:pPr>
              <a:spcAft>
                <a:spcPts val="800"/>
              </a:spcAft>
            </a:pP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6/10/2014 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 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>
                <a:latin typeface="Helv"/>
              </a:rPr>
              <a:t>Slovenian p</a:t>
            </a:r>
            <a:r>
              <a:rPr lang="en-GB" sz="1600" dirty="0">
                <a:latin typeface="Helv"/>
              </a:rPr>
              <a:t>resident </a:t>
            </a:r>
            <a:r>
              <a:rPr lang="en-GB" sz="1600" dirty="0" err="1">
                <a:latin typeface="Helv"/>
              </a:rPr>
              <a:t>Borut</a:t>
            </a:r>
            <a:r>
              <a:rPr lang="en-GB" sz="1600" dirty="0">
                <a:latin typeface="Helv"/>
              </a:rPr>
              <a:t> </a:t>
            </a:r>
            <a:r>
              <a:rPr lang="en-GB" sz="1600" dirty="0" err="1">
                <a:latin typeface="Helv"/>
              </a:rPr>
              <a:t>Pahor</a:t>
            </a:r>
            <a:r>
              <a:rPr lang="en-GB" sz="1600" dirty="0">
                <a:latin typeface="Helv"/>
              </a:rPr>
              <a:t> supports the World Bee Day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initiative</a:t>
            </a:r>
            <a:r>
              <a:rPr lang="en-GB" sz="1600" dirty="0">
                <a:latin typeface="Helv"/>
              </a:rPr>
              <a:t>.</a:t>
            </a:r>
            <a:endParaRPr lang="sl-SI" sz="1600" dirty="0">
              <a:latin typeface="Helv"/>
            </a:endParaRPr>
          </a:p>
          <a:p>
            <a:pPr>
              <a:spcAft>
                <a:spcPts val="800"/>
              </a:spcAft>
            </a:pP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  2/4/2015 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 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en-GB" sz="1600" dirty="0">
                <a:latin typeface="Helv"/>
              </a:rPr>
              <a:t>The Government of Slovenia </a:t>
            </a:r>
            <a:r>
              <a:rPr lang="sl-SI" sz="1600" dirty="0" err="1">
                <a:latin typeface="Helv"/>
              </a:rPr>
              <a:t>gives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support</a:t>
            </a:r>
            <a:r>
              <a:rPr lang="sl-SI" sz="1600" dirty="0">
                <a:latin typeface="Helv"/>
              </a:rPr>
              <a:t> to </a:t>
            </a:r>
            <a:r>
              <a:rPr lang="sl-SI" sz="1600" dirty="0" err="1">
                <a:latin typeface="Helv"/>
              </a:rPr>
              <a:t>the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initiative</a:t>
            </a:r>
            <a:r>
              <a:rPr lang="en-GB" sz="1600" dirty="0">
                <a:latin typeface="Helv"/>
              </a:rPr>
              <a:t>.</a:t>
            </a:r>
            <a:endParaRPr lang="sl-SI" sz="1600" dirty="0">
              <a:latin typeface="Helv"/>
            </a:endParaRPr>
          </a:p>
          <a:p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11/5/2015 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   </a:t>
            </a:r>
            <a:r>
              <a:rPr lang="sl-SI" sz="1600" dirty="0" smtClean="0">
                <a:latin typeface="Helv"/>
              </a:rPr>
              <a:t>S</a:t>
            </a:r>
            <a:r>
              <a:rPr lang="en-GB" sz="1600" dirty="0" err="1">
                <a:latin typeface="Helv"/>
              </a:rPr>
              <a:t>lovenia’s</a:t>
            </a:r>
            <a:r>
              <a:rPr lang="en-GB" sz="1600" dirty="0">
                <a:latin typeface="Helv"/>
              </a:rPr>
              <a:t> initiative is </a:t>
            </a:r>
            <a:r>
              <a:rPr lang="sl-SI" sz="1600" dirty="0" err="1">
                <a:latin typeface="Helv"/>
              </a:rPr>
              <a:t>presented</a:t>
            </a:r>
            <a:r>
              <a:rPr lang="sl-SI" sz="1600" dirty="0">
                <a:latin typeface="Helv"/>
              </a:rPr>
              <a:t> to </a:t>
            </a:r>
            <a:r>
              <a:rPr lang="sl-SI" sz="1600" dirty="0" err="1">
                <a:latin typeface="Helv"/>
              </a:rPr>
              <a:t>the</a:t>
            </a:r>
            <a:r>
              <a:rPr lang="sl-SI" sz="1600" dirty="0">
                <a:latin typeface="Helv"/>
              </a:rPr>
              <a:t> EU </a:t>
            </a:r>
            <a:r>
              <a:rPr lang="sl-SI" sz="1600" dirty="0" err="1">
                <a:latin typeface="Helv"/>
              </a:rPr>
              <a:t>agriculture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ministers</a:t>
            </a:r>
            <a:r>
              <a:rPr lang="sl-SI" sz="1600" dirty="0">
                <a:latin typeface="Helv"/>
              </a:rPr>
              <a:t>; </a:t>
            </a:r>
            <a:endParaRPr lang="sl-SI" sz="1600" dirty="0" smtClean="0">
              <a:latin typeface="Helv"/>
            </a:endParaRPr>
          </a:p>
          <a:p>
            <a:pPr>
              <a:spcAft>
                <a:spcPts val="1200"/>
              </a:spcAft>
            </a:pPr>
            <a:r>
              <a:rPr lang="sl-SI" sz="1600" dirty="0">
                <a:latin typeface="Helv"/>
              </a:rPr>
              <a:t>	 </a:t>
            </a:r>
            <a:r>
              <a:rPr lang="sl-SI" sz="1600" dirty="0" smtClean="0">
                <a:latin typeface="Helv"/>
              </a:rPr>
              <a:t>        more </a:t>
            </a:r>
            <a:r>
              <a:rPr lang="sl-SI" sz="1600" dirty="0" err="1" smtClean="0">
                <a:latin typeface="Helv"/>
              </a:rPr>
              <a:t>than</a:t>
            </a:r>
            <a:r>
              <a:rPr lang="sl-SI" sz="1600" dirty="0" smtClean="0">
                <a:latin typeface="Helv"/>
              </a:rPr>
              <a:t> </a:t>
            </a:r>
            <a:r>
              <a:rPr lang="sl-SI" sz="1600" dirty="0">
                <a:latin typeface="Helv"/>
              </a:rPr>
              <a:t>20 </a:t>
            </a:r>
            <a:r>
              <a:rPr lang="sl-SI" sz="1600" dirty="0" err="1">
                <a:latin typeface="Helv"/>
              </a:rPr>
              <a:t>countries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support</a:t>
            </a:r>
            <a:r>
              <a:rPr lang="sl-SI" sz="1600" dirty="0">
                <a:latin typeface="Helv"/>
              </a:rPr>
              <a:t> it</a:t>
            </a:r>
            <a:r>
              <a:rPr lang="en-GB" sz="1600" dirty="0">
                <a:latin typeface="Helv"/>
              </a:rPr>
              <a:t>. </a:t>
            </a:r>
            <a:endParaRPr lang="sl-SI" sz="1600" dirty="0" smtClean="0">
              <a:latin typeface="Helv"/>
              <a:ea typeface="Calibri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20/9/2015 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  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>
                <a:latin typeface="Helv"/>
              </a:rPr>
              <a:t>T</a:t>
            </a:r>
            <a:r>
              <a:rPr lang="en-GB" sz="1600" dirty="0" smtClean="0">
                <a:latin typeface="Helv"/>
              </a:rPr>
              <a:t>he </a:t>
            </a:r>
            <a:r>
              <a:rPr lang="en-GB" sz="1600" dirty="0">
                <a:latin typeface="Helv"/>
              </a:rPr>
              <a:t>initiative is </a:t>
            </a:r>
            <a:r>
              <a:rPr lang="sl-SI" sz="1600" dirty="0" err="1">
                <a:latin typeface="Helv"/>
              </a:rPr>
              <a:t>backed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by</a:t>
            </a:r>
            <a:r>
              <a:rPr lang="sl-SI" sz="1600" dirty="0">
                <a:latin typeface="Helv"/>
              </a:rPr>
              <a:t> </a:t>
            </a:r>
            <a:r>
              <a:rPr lang="en-GB" sz="1600" dirty="0">
                <a:latin typeface="Helv"/>
              </a:rPr>
              <a:t>the World Beekeeping Association </a:t>
            </a:r>
            <a:r>
              <a:rPr lang="en-GB" sz="1600" u="sng" dirty="0" err="1">
                <a:latin typeface="Helv"/>
                <a:hlinkClick r:id="rId2"/>
              </a:rPr>
              <a:t>Apimondia</a:t>
            </a:r>
            <a:r>
              <a:rPr lang="en-GB" sz="1600" dirty="0" smtClean="0">
                <a:latin typeface="Helv"/>
                <a:hlinkClick r:id="rId2"/>
              </a:rPr>
              <a:t>.</a:t>
            </a:r>
            <a:endParaRPr lang="sl-SI" sz="1600" dirty="0" smtClean="0">
              <a:latin typeface="Helv"/>
            </a:endParaRPr>
          </a:p>
          <a:p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  5/7/2017 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 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en-GB" sz="1600" dirty="0">
                <a:latin typeface="Helv"/>
              </a:rPr>
              <a:t>The FAO Conference in Rome adopts the decision to submit a resolution </a:t>
            </a:r>
            <a:endParaRPr lang="sl-SI" sz="1600" dirty="0" smtClean="0">
              <a:latin typeface="Helv"/>
            </a:endParaRPr>
          </a:p>
          <a:p>
            <a:pPr>
              <a:spcAft>
                <a:spcPts val="1200"/>
              </a:spcAft>
            </a:pPr>
            <a:r>
              <a:rPr lang="sl-SI" sz="1600" dirty="0">
                <a:latin typeface="Helv"/>
              </a:rPr>
              <a:t>	 </a:t>
            </a:r>
            <a:r>
              <a:rPr lang="sl-SI" sz="1600" dirty="0" smtClean="0">
                <a:latin typeface="Helv"/>
              </a:rPr>
              <a:t>        to </a:t>
            </a:r>
            <a:r>
              <a:rPr lang="en-GB" sz="1600" dirty="0" smtClean="0">
                <a:latin typeface="Helv"/>
              </a:rPr>
              <a:t> </a:t>
            </a:r>
            <a:r>
              <a:rPr lang="en-GB" sz="1600" dirty="0">
                <a:latin typeface="Helv"/>
              </a:rPr>
              <a:t>the UN General Assembly. </a:t>
            </a:r>
            <a:endParaRPr lang="sl-SI" sz="1600" dirty="0" smtClean="0">
              <a:latin typeface="Helv"/>
            </a:endParaRPr>
          </a:p>
          <a:p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20/12/2017  </a:t>
            </a:r>
            <a:r>
              <a:rPr lang="sl-SI" sz="1600" b="1" dirty="0" smtClean="0">
                <a:latin typeface="Times New Roman"/>
                <a:ea typeface="Calibri"/>
                <a:cs typeface="Times New Roman"/>
              </a:rPr>
              <a:t>│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 </a:t>
            </a:r>
            <a:r>
              <a:rPr lang="en-GB" sz="1600" dirty="0" smtClean="0">
                <a:latin typeface="Helv"/>
              </a:rPr>
              <a:t>The </a:t>
            </a:r>
            <a:r>
              <a:rPr lang="en-GB" sz="1600" dirty="0">
                <a:latin typeface="Helv"/>
              </a:rPr>
              <a:t>UN General Assembly in New York unanimously adopts </a:t>
            </a:r>
            <a:r>
              <a:rPr lang="sl-SI" sz="1600" dirty="0" err="1">
                <a:latin typeface="Helv"/>
              </a:rPr>
              <a:t>the</a:t>
            </a:r>
            <a:r>
              <a:rPr lang="en-GB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resolution</a:t>
            </a:r>
            <a:r>
              <a:rPr lang="sl-SI" sz="1600" dirty="0">
                <a:latin typeface="Helv"/>
              </a:rPr>
              <a:t> </a:t>
            </a:r>
            <a:endParaRPr lang="sl-SI" sz="1600" dirty="0" smtClean="0">
              <a:latin typeface="Helv"/>
            </a:endParaRPr>
          </a:p>
          <a:p>
            <a:pPr>
              <a:spcAft>
                <a:spcPts val="800"/>
              </a:spcAft>
            </a:pPr>
            <a:r>
              <a:rPr lang="sl-SI" sz="1600" dirty="0">
                <a:latin typeface="Helv"/>
              </a:rPr>
              <a:t>	 </a:t>
            </a:r>
            <a:r>
              <a:rPr lang="sl-SI" sz="1600" dirty="0" smtClean="0">
                <a:latin typeface="Helv"/>
              </a:rPr>
              <a:t>        </a:t>
            </a:r>
            <a:r>
              <a:rPr lang="en-GB" sz="1600" dirty="0" smtClean="0">
                <a:latin typeface="Helv"/>
              </a:rPr>
              <a:t>proclaiming </a:t>
            </a:r>
            <a:r>
              <a:rPr lang="en-GB" sz="1600" dirty="0">
                <a:latin typeface="Helv"/>
              </a:rPr>
              <a:t>20 May </a:t>
            </a:r>
            <a:r>
              <a:rPr lang="sl-SI" sz="1600" dirty="0">
                <a:latin typeface="Helv"/>
              </a:rPr>
              <a:t>as </a:t>
            </a:r>
            <a:r>
              <a:rPr lang="en-GB" sz="1600" dirty="0">
                <a:latin typeface="Helv"/>
              </a:rPr>
              <a:t>World Bee Day.</a:t>
            </a:r>
            <a:endParaRPr lang="sl-SI" sz="1600" dirty="0">
              <a:latin typeface="Helv"/>
            </a:endParaRPr>
          </a:p>
        </p:txBody>
      </p:sp>
      <p:sp>
        <p:nvSpPr>
          <p:cNvPr id="5" name="Naslov 1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9289032" cy="504056"/>
          </a:xfrm>
        </p:spPr>
        <p:txBody>
          <a:bodyPr>
            <a:noAutofit/>
          </a:bodyPr>
          <a:lstStyle/>
          <a:p>
            <a:pPr marR="1254125" algn="l">
              <a:lnSpc>
                <a:spcPct val="115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Times New Roman"/>
              </a:rPr>
              <a:t>Key milestones in the proclamation of </a:t>
            </a:r>
            <a:r>
              <a:rPr lang="en-GB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Times New Roman"/>
              </a:rPr>
              <a:t>W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Times New Roman"/>
              </a:rPr>
              <a:t>BD</a:t>
            </a:r>
            <a:endParaRPr lang="sl-SI" sz="2400" b="1" dirty="0">
              <a:solidFill>
                <a:schemeClr val="accent3">
                  <a:lumMod val="75000"/>
                </a:schemeClr>
              </a:solidFill>
              <a:latin typeface="Helv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41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 txBox="1">
            <a:spLocks/>
          </p:cNvSpPr>
          <p:nvPr/>
        </p:nvSpPr>
        <p:spPr>
          <a:xfrm>
            <a:off x="467544" y="1196752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Why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are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bees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important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for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mankind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?</a:t>
            </a:r>
            <a:endParaRPr lang="sl-SI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Podnaslov 2"/>
          <p:cNvSpPr txBox="1">
            <a:spLocks/>
          </p:cNvSpPr>
          <p:nvPr/>
        </p:nvSpPr>
        <p:spPr>
          <a:xfrm>
            <a:off x="3131840" y="1916832"/>
            <a:ext cx="5616624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For ensuring food security in the world</a:t>
            </a:r>
            <a:endParaRPr lang="sl-SI" sz="1600" dirty="0">
              <a:latin typeface="Helv"/>
              <a:ea typeface="Calibri"/>
              <a:cs typeface="Times New Roman"/>
            </a:endParaRPr>
          </a:p>
          <a:p>
            <a:pPr marL="285750" indent="-28575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Every</a:t>
            </a:r>
            <a:r>
              <a:rPr lang="sl-SI" sz="1600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third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spoon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of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world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food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depends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on </a:t>
            </a: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pollination</a:t>
            </a:r>
            <a:endParaRPr lang="sl-SI" sz="1600" dirty="0" smtClean="0">
              <a:solidFill>
                <a:srgbClr val="000000"/>
              </a:solidFill>
              <a:latin typeface="Helv"/>
              <a:ea typeface="Calibri"/>
              <a:cs typeface="Helv"/>
            </a:endParaRPr>
          </a:p>
          <a:p>
            <a:pPr marL="285750" indent="-28575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l-SI" sz="1600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Bee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products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are a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rich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source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of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essential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nutrients</a:t>
            </a:r>
            <a:endParaRPr lang="sl-SI" sz="800" dirty="0">
              <a:latin typeface="Helv"/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</a:pPr>
            <a:endParaRPr lang="sl-SI" sz="300" b="1" dirty="0">
              <a:solidFill>
                <a:srgbClr val="000000"/>
              </a:solidFill>
              <a:latin typeface="Helv"/>
              <a:ea typeface="Calibri"/>
              <a:cs typeface="Helv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For </a:t>
            </a:r>
            <a:r>
              <a:rPr lang="en-US" sz="1600" b="1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sustainable agriculture and jobs</a:t>
            </a:r>
            <a:endParaRPr lang="sl-SI" sz="1600" b="1" dirty="0">
              <a:solidFill>
                <a:srgbClr val="000000"/>
              </a:solidFill>
              <a:latin typeface="Helv"/>
              <a:ea typeface="Calibri"/>
              <a:cs typeface="Helv"/>
            </a:endParaRPr>
          </a:p>
          <a:p>
            <a:pPr marL="285750" indent="-28575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Contributing</a:t>
            </a:r>
            <a:r>
              <a:rPr lang="sl-SI" sz="1600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to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the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agricultural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production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with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pollination</a:t>
            </a:r>
            <a:endParaRPr lang="sl-SI" sz="1600" dirty="0" smtClean="0">
              <a:solidFill>
                <a:srgbClr val="000000"/>
              </a:solidFill>
              <a:latin typeface="Helv"/>
              <a:ea typeface="Calibri"/>
              <a:cs typeface="Helv"/>
            </a:endParaRPr>
          </a:p>
          <a:p>
            <a:pPr marL="285750" indent="-28575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Providing</a:t>
            </a:r>
            <a:r>
              <a:rPr lang="sl-SI" sz="1600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jobs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and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income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to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farmers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endParaRPr lang="sl-SI" sz="800" dirty="0">
              <a:latin typeface="Helv"/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tabLst>
                <a:tab pos="3690620" algn="l"/>
              </a:tabLst>
            </a:pPr>
            <a:endParaRPr lang="sl-SI" sz="300" b="1" dirty="0" smtClean="0">
              <a:solidFill>
                <a:srgbClr val="000000"/>
              </a:solidFill>
              <a:latin typeface="Helv"/>
              <a:ea typeface="Calibri"/>
              <a:cs typeface="Helv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tabLst>
                <a:tab pos="3690620" algn="l"/>
              </a:tabLst>
            </a:pPr>
            <a:r>
              <a:rPr lang="sl-SI" sz="1600" b="1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For</a:t>
            </a:r>
            <a:r>
              <a:rPr lang="sl-SI" sz="1600" b="1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b="1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the</a:t>
            </a:r>
            <a:r>
              <a:rPr lang="sl-SI" sz="1600" b="1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b="1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environment</a:t>
            </a:r>
            <a:r>
              <a:rPr lang="sl-SI" sz="1600" b="1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</a:p>
          <a:p>
            <a:pPr marL="285750" indent="-28575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3690620" algn="l"/>
              </a:tabLst>
            </a:pP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Positive</a:t>
            </a:r>
            <a:r>
              <a:rPr lang="sl-SI" sz="1600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effects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on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the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entire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ecosystem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,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they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help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preserve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the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biodiversity</a:t>
            </a:r>
            <a:endParaRPr lang="sl-SI" sz="1600" dirty="0" smtClean="0">
              <a:solidFill>
                <a:srgbClr val="000000"/>
              </a:solidFill>
              <a:latin typeface="Helv"/>
              <a:ea typeface="Calibri"/>
              <a:cs typeface="Helv"/>
            </a:endParaRPr>
          </a:p>
          <a:p>
            <a:pPr marL="285750" indent="-28575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l-SI" sz="1600" dirty="0" smtClean="0">
                <a:solidFill>
                  <a:srgbClr val="000000"/>
                </a:solidFill>
                <a:latin typeface="Helv"/>
                <a:ea typeface="Calibri"/>
                <a:cs typeface="Helv"/>
              </a:rPr>
              <a:t>A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good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biological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indicator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of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environment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1600" dirty="0" err="1">
                <a:solidFill>
                  <a:srgbClr val="000000"/>
                </a:solidFill>
                <a:latin typeface="Helv"/>
                <a:ea typeface="Calibri"/>
                <a:cs typeface="Helv"/>
              </a:rPr>
              <a:t>conditions</a:t>
            </a: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 </a:t>
            </a:r>
            <a:endParaRPr lang="sl-SI" sz="1600" dirty="0" smtClean="0">
              <a:solidFill>
                <a:srgbClr val="000000"/>
              </a:solidFill>
              <a:latin typeface="Helv"/>
              <a:ea typeface="Calibri"/>
              <a:cs typeface="Helv"/>
            </a:endParaRPr>
          </a:p>
          <a:p>
            <a:pPr marL="285750" indent="-285750" algn="l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sl-SI" sz="1800" dirty="0">
              <a:latin typeface="Helv"/>
              <a:ea typeface="Calibri"/>
              <a:cs typeface="Times New Roman"/>
            </a:endParaRPr>
          </a:p>
          <a:p>
            <a:pPr algn="l"/>
            <a:endParaRPr lang="sl-SI" sz="1800" dirty="0">
              <a:solidFill>
                <a:schemeClr val="bg2">
                  <a:lumMod val="50000"/>
                </a:schemeClr>
              </a:solidFill>
              <a:latin typeface="Helv"/>
            </a:endParaRPr>
          </a:p>
        </p:txBody>
      </p:sp>
      <p:pic>
        <p:nvPicPr>
          <p:cNvPr id="8" name="Picture 2" descr="N:\INTERNO\01_SOJP\CEBELE_VSE\1_SVETOVNI DAN ČEBEL\Fototeka\Staro promo gradivo\Letak\cv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r="18702"/>
          <a:stretch/>
        </p:blipFill>
        <p:spPr bwMode="auto">
          <a:xfrm>
            <a:off x="656991" y="1882924"/>
            <a:ext cx="2186818" cy="339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1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295660" y="1916832"/>
            <a:ext cx="530878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GB" sz="1600" b="1" dirty="0" smtClean="0">
                <a:latin typeface="Helv"/>
                <a:ea typeface="Calibri"/>
                <a:cs typeface="Arial"/>
              </a:rPr>
              <a:t>The main causes are:</a:t>
            </a:r>
            <a:endParaRPr lang="sl-SI" sz="1600" b="1" dirty="0" smtClean="0">
              <a:latin typeface="Helv"/>
              <a:ea typeface="Calibri"/>
              <a:cs typeface="Times New Roman"/>
            </a:endParaRPr>
          </a:p>
          <a:p>
            <a:pPr marL="285750" lvl="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  <a:ea typeface="Calibri"/>
                <a:cs typeface="Arial"/>
              </a:rPr>
              <a:t>diseases such as </a:t>
            </a:r>
            <a:r>
              <a:rPr lang="en-GB" sz="1600" dirty="0" err="1" smtClean="0">
                <a:latin typeface="Helv"/>
                <a:ea typeface="Calibri"/>
                <a:cs typeface="Arial"/>
              </a:rPr>
              <a:t>varroa</a:t>
            </a:r>
            <a:r>
              <a:rPr lang="en-GB" sz="1600" dirty="0" smtClean="0">
                <a:latin typeface="Helv"/>
                <a:ea typeface="Calibri"/>
                <a:cs typeface="Arial"/>
              </a:rPr>
              <a:t>, </a:t>
            </a:r>
            <a:r>
              <a:rPr lang="en-GB" sz="1600" dirty="0" err="1" smtClean="0">
                <a:latin typeface="Helv"/>
                <a:ea typeface="Calibri"/>
                <a:cs typeface="Arial"/>
              </a:rPr>
              <a:t>nosema</a:t>
            </a:r>
            <a:r>
              <a:rPr lang="en-GB" sz="1600" dirty="0" smtClean="0">
                <a:latin typeface="Helv"/>
                <a:ea typeface="Calibri"/>
                <a:cs typeface="Arial"/>
              </a:rPr>
              <a:t> disease and viral infections;</a:t>
            </a:r>
            <a:endParaRPr lang="sl-SI" sz="1600" dirty="0" smtClean="0">
              <a:latin typeface="Helv"/>
              <a:ea typeface="Calibri"/>
              <a:cs typeface="Arial"/>
            </a:endParaRPr>
          </a:p>
          <a:p>
            <a:pPr marL="285750" lvl="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  <a:ea typeface="Calibri"/>
                <a:cs typeface="Times New Roman"/>
              </a:rPr>
              <a:t>a lack of food sources due to intensive agriculture (monoculture, frequent meadow mowing). Bees are thus provided with the necessary food only for a short period in a year, which is also less diverse than in the past;</a:t>
            </a:r>
            <a:endParaRPr lang="sl-SI" sz="1600" dirty="0" smtClean="0">
              <a:latin typeface="Helv"/>
              <a:ea typeface="Calibri"/>
              <a:cs typeface="Times New Roman"/>
            </a:endParaRPr>
          </a:p>
          <a:p>
            <a:pPr marL="285750" lvl="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  <a:ea typeface="Calibri"/>
                <a:cs typeface="Arial"/>
              </a:rPr>
              <a:t>the use of pesticides in agriculture and their impact on pollinators;</a:t>
            </a:r>
            <a:endParaRPr lang="sl-SI" sz="1600" dirty="0" smtClean="0">
              <a:latin typeface="Helv"/>
              <a:ea typeface="Calibri"/>
              <a:cs typeface="Arial"/>
            </a:endParaRPr>
          </a:p>
          <a:p>
            <a:pPr marL="285750" lvl="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  <a:ea typeface="Calibri"/>
                <a:cs typeface="Arial"/>
              </a:rPr>
              <a:t>new pests that spread rapidly across the world due to globalisation;</a:t>
            </a:r>
            <a:endParaRPr lang="sl-SI" sz="1600" dirty="0" smtClean="0">
              <a:latin typeface="Helv"/>
              <a:ea typeface="Calibri"/>
              <a:cs typeface="Arial"/>
            </a:endParaRPr>
          </a:p>
          <a:p>
            <a:pPr marL="285750" lvl="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  <a:ea typeface="Calibri"/>
                <a:cs typeface="Arial"/>
              </a:rPr>
              <a:t>the growth of cities, which shrink habitats;</a:t>
            </a:r>
            <a:endParaRPr lang="sl-SI" sz="1600" dirty="0" smtClean="0">
              <a:latin typeface="Helv"/>
              <a:ea typeface="Calibri"/>
              <a:cs typeface="Arial"/>
            </a:endParaRPr>
          </a:p>
          <a:p>
            <a:pPr marL="285750" lvl="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  <a:ea typeface="Calibri"/>
                <a:cs typeface="Arial"/>
              </a:rPr>
              <a:t>climate change.</a:t>
            </a:r>
            <a:endParaRPr lang="sl-SI" sz="1600" dirty="0" smtClean="0">
              <a:latin typeface="Helv"/>
              <a:ea typeface="Calibri"/>
              <a:cs typeface="Arial"/>
            </a:endParaRPr>
          </a:p>
        </p:txBody>
      </p:sp>
      <p:sp>
        <p:nvSpPr>
          <p:cNvPr id="7" name="Šestkotnik 6"/>
          <p:cNvSpPr/>
          <p:nvPr/>
        </p:nvSpPr>
        <p:spPr>
          <a:xfrm rot="16200000">
            <a:off x="268901" y="2475515"/>
            <a:ext cx="2880322" cy="248303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646325" y="2720241"/>
            <a:ext cx="21811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elv"/>
              </a:rPr>
              <a:t>In Europe</a:t>
            </a:r>
            <a:r>
              <a:rPr lang="sl-SI" sz="2000" b="1" dirty="0">
                <a:latin typeface="Helv"/>
              </a:rPr>
              <a:t>,</a:t>
            </a:r>
            <a:r>
              <a:rPr lang="en-GB" sz="2000" b="1" dirty="0">
                <a:latin typeface="Helv"/>
              </a:rPr>
              <a:t> extinction threatens nearly 10 % </a:t>
            </a:r>
            <a:endParaRPr lang="sl-SI" sz="2000" b="1" dirty="0" smtClean="0">
              <a:latin typeface="Helv"/>
            </a:endParaRPr>
          </a:p>
          <a:p>
            <a:pPr algn="ctr"/>
            <a:r>
              <a:rPr lang="en-GB" sz="2000" b="1" dirty="0" smtClean="0">
                <a:latin typeface="Helv"/>
              </a:rPr>
              <a:t>of </a:t>
            </a:r>
            <a:r>
              <a:rPr lang="en-GB" sz="2000" b="1" dirty="0">
                <a:latin typeface="Helv"/>
              </a:rPr>
              <a:t>all</a:t>
            </a:r>
            <a:r>
              <a:rPr lang="sl-SI" sz="2000" b="1" dirty="0">
                <a:latin typeface="Helv"/>
              </a:rPr>
              <a:t> </a:t>
            </a:r>
            <a:r>
              <a:rPr lang="sl-SI" sz="2000" b="1" dirty="0" err="1">
                <a:latin typeface="Helv"/>
              </a:rPr>
              <a:t>the</a:t>
            </a:r>
            <a:r>
              <a:rPr lang="sl-SI" sz="2000" b="1" dirty="0">
                <a:latin typeface="Helv"/>
              </a:rPr>
              <a:t> </a:t>
            </a:r>
            <a:r>
              <a:rPr lang="en-GB" sz="2000" b="1" dirty="0">
                <a:latin typeface="Helv"/>
              </a:rPr>
              <a:t>bee species!</a:t>
            </a:r>
            <a:r>
              <a:rPr lang="sl-SI" sz="2000" b="1" dirty="0">
                <a:latin typeface="Helv"/>
              </a:rPr>
              <a:t/>
            </a:r>
            <a:br>
              <a:rPr lang="sl-SI" sz="2000" b="1" dirty="0">
                <a:latin typeface="Helv"/>
              </a:rPr>
            </a:br>
            <a:endParaRPr lang="sl-SI" sz="2000" b="1" dirty="0">
              <a:latin typeface="Helv"/>
            </a:endParaRPr>
          </a:p>
          <a:p>
            <a:pPr algn="ctr"/>
            <a:endParaRPr lang="sl-SI" dirty="0">
              <a:latin typeface="Helv"/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467544" y="1196752"/>
            <a:ext cx="835292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Are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bees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and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other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pollinators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really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at </a:t>
            </a:r>
            <a:r>
              <a:rPr lang="sl-SI" sz="2400" b="1" dirty="0" err="1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risk</a:t>
            </a:r>
            <a:r>
              <a:rPr lang="sl-SI" sz="2400" b="1" dirty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?</a:t>
            </a:r>
            <a:endParaRPr lang="sl-SI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3419872" y="4013996"/>
            <a:ext cx="4320480" cy="121520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1600" i="1" dirty="0">
                <a:latin typeface="Helv"/>
              </a:rPr>
              <a:t>20 May is the birth</a:t>
            </a:r>
            <a:r>
              <a:rPr lang="sl-SI" sz="1600" i="1" dirty="0" err="1">
                <a:latin typeface="Helv"/>
              </a:rPr>
              <a:t>date</a:t>
            </a:r>
            <a:r>
              <a:rPr lang="sl-SI" sz="1600" i="1" dirty="0">
                <a:latin typeface="Helv"/>
              </a:rPr>
              <a:t> </a:t>
            </a:r>
            <a:r>
              <a:rPr lang="en-GB" sz="1600" i="1" dirty="0">
                <a:latin typeface="Helv"/>
              </a:rPr>
              <a:t>of </a:t>
            </a:r>
            <a:r>
              <a:rPr lang="en-GB" sz="1600" b="1" i="1" dirty="0">
                <a:latin typeface="Helv"/>
              </a:rPr>
              <a:t>Anton </a:t>
            </a:r>
            <a:r>
              <a:rPr lang="en-GB" sz="1600" b="1" i="1" dirty="0" err="1">
                <a:latin typeface="Helv"/>
              </a:rPr>
              <a:t>Janša</a:t>
            </a:r>
            <a:r>
              <a:rPr lang="en-GB" sz="1600" i="1" dirty="0">
                <a:latin typeface="Helv"/>
              </a:rPr>
              <a:t> </a:t>
            </a:r>
            <a:endParaRPr lang="sl-SI" sz="1600" i="1" dirty="0" smtClean="0">
              <a:latin typeface="Helv"/>
            </a:endParaRPr>
          </a:p>
          <a:p>
            <a:pPr lvl="0">
              <a:lnSpc>
                <a:spcPct val="114000"/>
              </a:lnSpc>
            </a:pPr>
            <a:r>
              <a:rPr lang="en-GB" sz="1600" i="1" dirty="0" smtClean="0">
                <a:latin typeface="Helv"/>
              </a:rPr>
              <a:t>(</a:t>
            </a:r>
            <a:r>
              <a:rPr lang="en-GB" sz="1600" i="1" dirty="0">
                <a:latin typeface="Helv"/>
              </a:rPr>
              <a:t>1734–1773), a pioneer of modern beekeeping and one of the greatest experts in this field in his day. </a:t>
            </a:r>
            <a:endParaRPr lang="sl-SI" sz="1600" i="1" dirty="0">
              <a:latin typeface="Helv"/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ctrTitle"/>
          </p:nvPr>
        </p:nvSpPr>
        <p:spPr>
          <a:xfrm>
            <a:off x="323528" y="1196752"/>
            <a:ext cx="7632848" cy="504056"/>
          </a:xfrm>
        </p:spPr>
        <p:txBody>
          <a:bodyPr>
            <a:noAutofit/>
          </a:bodyPr>
          <a:lstStyle/>
          <a:p>
            <a:pPr marL="71120" algn="l">
              <a:lnSpc>
                <a:spcPct val="115000"/>
              </a:lnSpc>
              <a:spcAft>
                <a:spcPts val="0"/>
              </a:spcAft>
            </a:pP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Why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20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May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–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World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Bee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Day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?</a:t>
            </a:r>
            <a:endParaRPr lang="sl-SI" sz="2400" dirty="0">
              <a:solidFill>
                <a:schemeClr val="accent3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95536" y="1844824"/>
            <a:ext cx="5976664" cy="2211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Bef>
                <a:spcPts val="300"/>
              </a:spcBef>
            </a:pPr>
            <a:r>
              <a:rPr lang="en-GB" sz="1600" b="1" dirty="0">
                <a:latin typeface="Helv"/>
              </a:rPr>
              <a:t>May is</a:t>
            </a:r>
            <a:r>
              <a:rPr lang="sl-SI" sz="1600" b="1" dirty="0">
                <a:latin typeface="Helv"/>
              </a:rPr>
              <a:t> </a:t>
            </a:r>
            <a:r>
              <a:rPr lang="sl-SI" sz="1600" b="1" dirty="0" err="1">
                <a:latin typeface="Helv"/>
              </a:rPr>
              <a:t>the</a:t>
            </a:r>
            <a:r>
              <a:rPr lang="sl-SI" sz="1600" b="1" dirty="0">
                <a:latin typeface="Helv"/>
              </a:rPr>
              <a:t> </a:t>
            </a:r>
            <a:r>
              <a:rPr lang="sl-SI" sz="1600" b="1" dirty="0" err="1">
                <a:latin typeface="Helv"/>
              </a:rPr>
              <a:t>month</a:t>
            </a:r>
            <a:r>
              <a:rPr lang="sl-SI" sz="1600" b="1" dirty="0">
                <a:latin typeface="Helv"/>
              </a:rPr>
              <a:t> </a:t>
            </a:r>
            <a:r>
              <a:rPr lang="sl-SI" sz="1600" b="1" dirty="0" err="1">
                <a:latin typeface="Helv"/>
              </a:rPr>
              <a:t>of</a:t>
            </a:r>
            <a:r>
              <a:rPr lang="en-GB" sz="1600" b="1" dirty="0">
                <a:latin typeface="Helv"/>
              </a:rPr>
              <a:t> bee</a:t>
            </a:r>
            <a:r>
              <a:rPr lang="sl-SI" sz="1600" b="1" dirty="0">
                <a:latin typeface="Helv"/>
              </a:rPr>
              <a:t>s:</a:t>
            </a:r>
            <a:r>
              <a:rPr lang="en-GB" sz="1600" b="1" dirty="0">
                <a:latin typeface="Helv"/>
              </a:rPr>
              <a:t> </a:t>
            </a:r>
            <a:endParaRPr lang="sl-SI" sz="1600" b="1" dirty="0">
              <a:latin typeface="Helv"/>
            </a:endParaRP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</a:rPr>
              <a:t>in </a:t>
            </a:r>
            <a:r>
              <a:rPr lang="en-GB" sz="1600" dirty="0">
                <a:latin typeface="Helv"/>
              </a:rPr>
              <a:t>the northern hemisphere: </a:t>
            </a:r>
            <a:r>
              <a:rPr lang="sl-SI" sz="1600" dirty="0" err="1">
                <a:latin typeface="Helv"/>
              </a:rPr>
              <a:t>the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development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of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bees</a:t>
            </a:r>
            <a:r>
              <a:rPr lang="sl-SI" sz="1600" dirty="0">
                <a:latin typeface="Helv"/>
              </a:rPr>
              <a:t> is in </a:t>
            </a:r>
            <a:r>
              <a:rPr lang="sl-SI" sz="1600" dirty="0" err="1">
                <a:latin typeface="Helv"/>
              </a:rPr>
              <a:t>full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swing</a:t>
            </a:r>
            <a:r>
              <a:rPr lang="sl-SI" sz="1600" dirty="0">
                <a:latin typeface="Helv"/>
              </a:rPr>
              <a:t>, bee </a:t>
            </a:r>
            <a:r>
              <a:rPr lang="sl-SI" sz="1600" dirty="0" err="1">
                <a:latin typeface="Helv"/>
              </a:rPr>
              <a:t>colonies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swarm</a:t>
            </a:r>
            <a:r>
              <a:rPr lang="sl-SI" sz="1600" dirty="0">
                <a:latin typeface="Helv"/>
              </a:rPr>
              <a:t> </a:t>
            </a:r>
            <a:r>
              <a:rPr lang="sl-SI" sz="1600" dirty="0" err="1">
                <a:latin typeface="Helv"/>
              </a:rPr>
              <a:t>and</a:t>
            </a:r>
            <a:r>
              <a:rPr lang="sl-SI" sz="1600" dirty="0">
                <a:latin typeface="Helv"/>
              </a:rPr>
              <a:t> are </a:t>
            </a:r>
            <a:r>
              <a:rPr lang="sl-SI" sz="1600" dirty="0" err="1">
                <a:latin typeface="Helv"/>
              </a:rPr>
              <a:t>the</a:t>
            </a:r>
            <a:r>
              <a:rPr lang="sl-SI" sz="1600" dirty="0">
                <a:latin typeface="Helv"/>
              </a:rPr>
              <a:t> most </a:t>
            </a:r>
            <a:r>
              <a:rPr lang="sl-SI" sz="1600" dirty="0" err="1">
                <a:latin typeface="Helv"/>
              </a:rPr>
              <a:t>numerous</a:t>
            </a:r>
            <a:r>
              <a:rPr lang="en-GB" sz="1600" dirty="0">
                <a:latin typeface="Helv"/>
              </a:rPr>
              <a:t>; </a:t>
            </a:r>
            <a:endParaRPr lang="sl-SI" sz="1600" dirty="0" smtClean="0">
              <a:latin typeface="Helv"/>
            </a:endParaRP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"/>
              </a:rPr>
              <a:t>in </a:t>
            </a:r>
            <a:r>
              <a:rPr lang="en-GB" sz="1600" dirty="0">
                <a:latin typeface="Helv"/>
              </a:rPr>
              <a:t>the southern hemisphere: autumn, time for harvesting bee products</a:t>
            </a:r>
            <a:r>
              <a:rPr lang="en-GB" sz="1600" dirty="0" smtClean="0">
                <a:latin typeface="Helv"/>
              </a:rPr>
              <a:t>.</a:t>
            </a:r>
            <a:endParaRPr lang="sl-SI" sz="1600" dirty="0" smtClean="0">
              <a:latin typeface="Helv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sl-SI" sz="1600" dirty="0">
              <a:latin typeface="Helv"/>
            </a:endParaRPr>
          </a:p>
          <a:p>
            <a:pPr marL="71120" algn="just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tabLst>
                <a:tab pos="4500880" algn="l"/>
              </a:tabLst>
            </a:pPr>
            <a:r>
              <a:rPr lang="sl-SI" sz="1600" dirty="0">
                <a:solidFill>
                  <a:srgbClr val="000000"/>
                </a:solidFill>
                <a:latin typeface="Helv"/>
                <a:ea typeface="Calibri"/>
                <a:cs typeface="Helv"/>
              </a:rPr>
              <a:t> </a:t>
            </a:r>
            <a:endParaRPr lang="sl-SI" sz="1600" dirty="0">
              <a:latin typeface="Helv"/>
              <a:ea typeface="Calibri"/>
              <a:cs typeface="Times New Roman"/>
            </a:endParaRPr>
          </a:p>
        </p:txBody>
      </p:sp>
      <p:pic>
        <p:nvPicPr>
          <p:cNvPr id="9" name="Picture 2" descr="N:\INTERNO\01_SOJP\CEBELE_VSE\1_SVETOVNI DAN ČEBEL\Fototeka\Staro promo gradivo\Letak\jans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85304"/>
            <a:ext cx="1800200" cy="214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aven povezovalnik 9"/>
          <p:cNvCxnSpPr/>
          <p:nvPr/>
        </p:nvCxnSpPr>
        <p:spPr>
          <a:xfrm>
            <a:off x="3347864" y="4077072"/>
            <a:ext cx="0" cy="104858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1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135479" y="1844824"/>
            <a:ext cx="4535988" cy="364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Helv"/>
              </a:rPr>
              <a:t>Slovenia </a:t>
            </a:r>
            <a:r>
              <a:rPr lang="en-GB" dirty="0">
                <a:latin typeface="Helv"/>
              </a:rPr>
              <a:t>ranks among the </a:t>
            </a:r>
            <a:r>
              <a:rPr lang="en-GB" b="1" dirty="0">
                <a:latin typeface="Helv"/>
              </a:rPr>
              <a:t>best in the world </a:t>
            </a:r>
            <a:r>
              <a:rPr lang="en-GB" dirty="0">
                <a:latin typeface="Helv"/>
              </a:rPr>
              <a:t>regarding the </a:t>
            </a:r>
            <a:r>
              <a:rPr lang="en-GB" b="1" dirty="0">
                <a:latin typeface="Helv"/>
              </a:rPr>
              <a:t>number of beekeepers per capita </a:t>
            </a:r>
            <a:r>
              <a:rPr lang="en-GB" dirty="0">
                <a:latin typeface="Helv"/>
              </a:rPr>
              <a:t>– one in 200 </a:t>
            </a:r>
            <a:r>
              <a:rPr lang="sl-SI" dirty="0" err="1">
                <a:latin typeface="Helv"/>
              </a:rPr>
              <a:t>Slovenians</a:t>
            </a:r>
            <a:r>
              <a:rPr lang="sl-SI" dirty="0">
                <a:latin typeface="Helv"/>
              </a:rPr>
              <a:t> </a:t>
            </a:r>
            <a:r>
              <a:rPr lang="en-GB" dirty="0">
                <a:latin typeface="Helv"/>
              </a:rPr>
              <a:t>is a beekeeper</a:t>
            </a:r>
            <a:r>
              <a:rPr lang="sl-SI" dirty="0" smtClean="0">
                <a:latin typeface="Helv"/>
              </a:rPr>
              <a:t>.</a:t>
            </a:r>
            <a:endParaRPr lang="sl-SI" dirty="0" smtClean="0">
              <a:latin typeface="Helv"/>
            </a:endParaRPr>
          </a:p>
          <a:p>
            <a:pPr marL="285750" lvl="0" indent="-28575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Helv"/>
              </a:rPr>
              <a:t>Slovenia </a:t>
            </a:r>
            <a:r>
              <a:rPr lang="sl-SI" dirty="0" err="1" smtClean="0">
                <a:latin typeface="Helv"/>
              </a:rPr>
              <a:t>was</a:t>
            </a:r>
            <a:r>
              <a:rPr lang="sl-SI" dirty="0" smtClean="0">
                <a:latin typeface="Helv"/>
              </a:rPr>
              <a:t> </a:t>
            </a:r>
            <a:r>
              <a:rPr lang="en-GB" b="1" dirty="0" smtClean="0">
                <a:latin typeface="Helv"/>
              </a:rPr>
              <a:t>the </a:t>
            </a:r>
            <a:r>
              <a:rPr lang="en-GB" b="1" dirty="0">
                <a:latin typeface="Helv"/>
              </a:rPr>
              <a:t>first EU </a:t>
            </a:r>
            <a:r>
              <a:rPr lang="sl-SI" b="1" dirty="0">
                <a:latin typeface="Helv"/>
              </a:rPr>
              <a:t>m</a:t>
            </a:r>
            <a:r>
              <a:rPr lang="en-GB" b="1" dirty="0">
                <a:latin typeface="Helv"/>
              </a:rPr>
              <a:t>ember </a:t>
            </a:r>
            <a:r>
              <a:rPr lang="sl-SI" b="1" dirty="0">
                <a:latin typeface="Helv"/>
              </a:rPr>
              <a:t>s</a:t>
            </a:r>
            <a:r>
              <a:rPr lang="en-GB" b="1" dirty="0" err="1">
                <a:latin typeface="Helv"/>
              </a:rPr>
              <a:t>tate</a:t>
            </a:r>
            <a:r>
              <a:rPr lang="en-GB" b="1" dirty="0">
                <a:latin typeface="Helv"/>
              </a:rPr>
              <a:t> </a:t>
            </a:r>
            <a:r>
              <a:rPr lang="en-GB" dirty="0">
                <a:latin typeface="Helv"/>
              </a:rPr>
              <a:t>that </a:t>
            </a:r>
            <a:r>
              <a:rPr lang="en-GB" b="1" dirty="0">
                <a:latin typeface="Helv"/>
              </a:rPr>
              <a:t>pro</a:t>
            </a:r>
            <a:r>
              <a:rPr lang="sl-SI" b="1" dirty="0" err="1">
                <a:latin typeface="Helv"/>
              </a:rPr>
              <a:t>tected</a:t>
            </a:r>
            <a:r>
              <a:rPr lang="sl-SI" dirty="0">
                <a:latin typeface="Helv"/>
              </a:rPr>
              <a:t> </a:t>
            </a:r>
            <a:r>
              <a:rPr lang="sl-SI" dirty="0" err="1">
                <a:latin typeface="Helv"/>
              </a:rPr>
              <a:t>its</a:t>
            </a:r>
            <a:r>
              <a:rPr lang="sl-SI" dirty="0">
                <a:latin typeface="Helv"/>
              </a:rPr>
              <a:t> </a:t>
            </a:r>
            <a:r>
              <a:rPr lang="sl-SI" dirty="0" err="1">
                <a:latin typeface="Helv"/>
              </a:rPr>
              <a:t>honey</a:t>
            </a:r>
            <a:r>
              <a:rPr lang="sl-SI" dirty="0">
                <a:latin typeface="Helv"/>
              </a:rPr>
              <a:t> bee </a:t>
            </a:r>
            <a:r>
              <a:rPr lang="sl-SI" dirty="0" err="1">
                <a:latin typeface="Helv"/>
              </a:rPr>
              <a:t>with</a:t>
            </a:r>
            <a:r>
              <a:rPr lang="sl-SI" dirty="0">
                <a:latin typeface="Helv"/>
              </a:rPr>
              <a:t> legal </a:t>
            </a:r>
            <a:r>
              <a:rPr lang="sl-SI" dirty="0" err="1">
                <a:latin typeface="Helv"/>
              </a:rPr>
              <a:t>means</a:t>
            </a:r>
            <a:r>
              <a:rPr lang="sl-SI" dirty="0" smtClean="0">
                <a:latin typeface="Helv"/>
              </a:rPr>
              <a:t>.</a:t>
            </a:r>
            <a:endParaRPr lang="sl-SI" dirty="0" smtClean="0">
              <a:latin typeface="Helv"/>
            </a:endParaRPr>
          </a:p>
          <a:p>
            <a:pPr marL="285750" lvl="0" indent="-28575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l-SI" dirty="0" smtClean="0">
                <a:latin typeface="Helv"/>
              </a:rPr>
              <a:t>In </a:t>
            </a:r>
            <a:r>
              <a:rPr lang="sl-SI" dirty="0">
                <a:latin typeface="Helv"/>
              </a:rPr>
              <a:t>2011 </a:t>
            </a:r>
            <a:r>
              <a:rPr lang="en-GB" dirty="0">
                <a:latin typeface="Helv"/>
              </a:rPr>
              <a:t>Slovenia became</a:t>
            </a:r>
            <a:r>
              <a:rPr lang="en-GB" b="1" dirty="0">
                <a:latin typeface="Helv"/>
              </a:rPr>
              <a:t> one of the first </a:t>
            </a:r>
            <a:r>
              <a:rPr lang="sl-SI" b="1" dirty="0">
                <a:latin typeface="Helv"/>
              </a:rPr>
              <a:t>EU </a:t>
            </a:r>
            <a:r>
              <a:rPr lang="en-GB" b="1" dirty="0">
                <a:latin typeface="Helv"/>
              </a:rPr>
              <a:t>countries</a:t>
            </a:r>
            <a:r>
              <a:rPr lang="sl-SI" b="1" dirty="0">
                <a:latin typeface="Helv"/>
              </a:rPr>
              <a:t> to</a:t>
            </a:r>
            <a:r>
              <a:rPr lang="en-GB" b="1" dirty="0">
                <a:latin typeface="Helv"/>
              </a:rPr>
              <a:t> prohibit the use of certain pesticides </a:t>
            </a:r>
            <a:r>
              <a:rPr lang="en-GB" dirty="0">
                <a:latin typeface="Helv"/>
              </a:rPr>
              <a:t>most harmful to </a:t>
            </a:r>
            <a:r>
              <a:rPr lang="en-GB" dirty="0" smtClean="0">
                <a:latin typeface="Helv"/>
              </a:rPr>
              <a:t>bees</a:t>
            </a:r>
            <a:r>
              <a:rPr lang="sl-SI" dirty="0" smtClean="0">
                <a:latin typeface="Helv"/>
              </a:rPr>
              <a:t> in </a:t>
            </a:r>
            <a:r>
              <a:rPr lang="sl-SI" dirty="0" err="1" smtClean="0">
                <a:latin typeface="Helv"/>
              </a:rPr>
              <a:t>its</a:t>
            </a:r>
            <a:r>
              <a:rPr lang="sl-SI" dirty="0" smtClean="0">
                <a:latin typeface="Helv"/>
              </a:rPr>
              <a:t> </a:t>
            </a:r>
            <a:r>
              <a:rPr lang="sl-SI" dirty="0" err="1" smtClean="0">
                <a:latin typeface="Helv"/>
              </a:rPr>
              <a:t>territory</a:t>
            </a:r>
            <a:r>
              <a:rPr lang="sl-SI" dirty="0" smtClean="0">
                <a:latin typeface="Helv"/>
              </a:rPr>
              <a:t>.</a:t>
            </a: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323528" y="1196752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120" algn="l">
              <a:lnSpc>
                <a:spcPct val="115000"/>
              </a:lnSpc>
            </a:pP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Why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Slovenia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?</a:t>
            </a:r>
            <a:endParaRPr lang="sl-SI" sz="2400" dirty="0">
              <a:solidFill>
                <a:schemeClr val="accent3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7" name="Picture 2" descr="N:\INTERNO\01_SOJP\CEBELE_VSE\1_SVETOVNI DAN ČEBEL\Fototeka\STO\12181-F000447-ales_fevzer_beekeeper_3831_orig_jpg-photo-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/>
          <a:stretch/>
        </p:blipFill>
        <p:spPr bwMode="auto">
          <a:xfrm>
            <a:off x="314325" y="1898027"/>
            <a:ext cx="3681611" cy="340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923928" y="1916832"/>
            <a:ext cx="4680520" cy="360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Helv"/>
              </a:rPr>
              <a:t>Slovenian </a:t>
            </a:r>
            <a:r>
              <a:rPr lang="en-GB" dirty="0">
                <a:latin typeface="Helv"/>
              </a:rPr>
              <a:t>beekeepers are known </a:t>
            </a:r>
            <a:r>
              <a:rPr lang="en-GB" dirty="0" smtClean="0">
                <a:latin typeface="Helv"/>
              </a:rPr>
              <a:t>for </a:t>
            </a:r>
            <a:r>
              <a:rPr lang="en-GB" dirty="0">
                <a:latin typeface="Helv"/>
              </a:rPr>
              <a:t>their </a:t>
            </a:r>
            <a:r>
              <a:rPr lang="en-GB" b="1" dirty="0" smtClean="0">
                <a:latin typeface="Helv"/>
              </a:rPr>
              <a:t>professionalism</a:t>
            </a:r>
            <a:r>
              <a:rPr lang="sl-SI" b="1" dirty="0" smtClean="0">
                <a:latin typeface="Helv"/>
              </a:rPr>
              <a:t>,</a:t>
            </a:r>
            <a:r>
              <a:rPr lang="en-GB" b="1" dirty="0" smtClean="0">
                <a:latin typeface="Helv"/>
              </a:rPr>
              <a:t> </a:t>
            </a:r>
            <a:r>
              <a:rPr lang="en-GB" b="1" dirty="0">
                <a:latin typeface="Helv"/>
              </a:rPr>
              <a:t>advanced beekeeping technologies</a:t>
            </a:r>
            <a:r>
              <a:rPr lang="en-GB" dirty="0">
                <a:latin typeface="Helv"/>
              </a:rPr>
              <a:t> and unique </a:t>
            </a:r>
            <a:r>
              <a:rPr lang="en-GB" dirty="0" smtClean="0">
                <a:latin typeface="Helv"/>
              </a:rPr>
              <a:t>features</a:t>
            </a:r>
            <a:r>
              <a:rPr lang="en-GB" dirty="0">
                <a:latin typeface="Helv"/>
              </a:rPr>
              <a:t>, such as painted </a:t>
            </a:r>
            <a:r>
              <a:rPr lang="en-GB" b="1" dirty="0">
                <a:latin typeface="Helv"/>
              </a:rPr>
              <a:t>beehive panels</a:t>
            </a:r>
            <a:r>
              <a:rPr lang="en-GB" dirty="0">
                <a:latin typeface="Helv"/>
              </a:rPr>
              <a:t>, </a:t>
            </a:r>
            <a:r>
              <a:rPr lang="en-GB" b="1" dirty="0">
                <a:latin typeface="Helv"/>
              </a:rPr>
              <a:t>bee houses and traditional beehives</a:t>
            </a:r>
            <a:r>
              <a:rPr lang="sl-SI" b="1" dirty="0" smtClean="0">
                <a:latin typeface="Helv"/>
              </a:rPr>
              <a:t>.</a:t>
            </a:r>
            <a:endParaRPr lang="sl-SI" b="1" dirty="0" smtClean="0">
              <a:latin typeface="Helv"/>
            </a:endParaRPr>
          </a:p>
          <a:p>
            <a:pPr marL="285750" lvl="0" indent="-28575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l-SI" dirty="0" smtClean="0">
                <a:latin typeface="Helv"/>
              </a:rPr>
              <a:t>Bee</a:t>
            </a:r>
            <a:r>
              <a:rPr lang="sl-SI" dirty="0" smtClean="0">
                <a:latin typeface="Helv"/>
              </a:rPr>
              <a:t>, </a:t>
            </a:r>
            <a:r>
              <a:rPr lang="sl-SI" dirty="0" err="1" smtClean="0">
                <a:latin typeface="Helv"/>
              </a:rPr>
              <a:t>especially</a:t>
            </a:r>
            <a:r>
              <a:rPr lang="sl-SI" dirty="0" smtClean="0">
                <a:latin typeface="Helv"/>
              </a:rPr>
              <a:t> </a:t>
            </a:r>
            <a:r>
              <a:rPr lang="sl-SI" dirty="0" err="1" smtClean="0">
                <a:latin typeface="Helv"/>
              </a:rPr>
              <a:t>the</a:t>
            </a:r>
            <a:r>
              <a:rPr lang="sl-SI" dirty="0" smtClean="0">
                <a:latin typeface="Helv"/>
              </a:rPr>
              <a:t> </a:t>
            </a:r>
            <a:r>
              <a:rPr lang="sl-SI" dirty="0" err="1" smtClean="0">
                <a:latin typeface="Helv"/>
              </a:rPr>
              <a:t>indigenous</a:t>
            </a:r>
            <a:r>
              <a:rPr lang="sl-SI" dirty="0" smtClean="0">
                <a:latin typeface="Helv"/>
              </a:rPr>
              <a:t> </a:t>
            </a:r>
            <a:r>
              <a:rPr lang="en-GB" b="1" dirty="0" smtClean="0">
                <a:latin typeface="Helv"/>
              </a:rPr>
              <a:t>Carniolan </a:t>
            </a:r>
            <a:r>
              <a:rPr lang="sl-SI" b="1" dirty="0" err="1">
                <a:latin typeface="Helv"/>
              </a:rPr>
              <a:t>honey</a:t>
            </a:r>
            <a:r>
              <a:rPr lang="sl-SI" b="1" dirty="0">
                <a:latin typeface="Helv"/>
              </a:rPr>
              <a:t> </a:t>
            </a:r>
            <a:r>
              <a:rPr lang="en-GB" b="1" dirty="0">
                <a:latin typeface="Helv"/>
              </a:rPr>
              <a:t>bee</a:t>
            </a:r>
            <a:r>
              <a:rPr lang="en-GB" dirty="0">
                <a:latin typeface="Helv"/>
              </a:rPr>
              <a:t> (</a:t>
            </a:r>
            <a:r>
              <a:rPr lang="en-GB" i="1" dirty="0" err="1">
                <a:latin typeface="Helv"/>
              </a:rPr>
              <a:t>Apis</a:t>
            </a:r>
            <a:r>
              <a:rPr lang="en-GB" i="1" dirty="0">
                <a:latin typeface="Helv"/>
              </a:rPr>
              <a:t> </a:t>
            </a:r>
            <a:r>
              <a:rPr lang="en-GB" i="1" dirty="0" err="1">
                <a:latin typeface="Helv"/>
              </a:rPr>
              <a:t>mellifera</a:t>
            </a:r>
            <a:r>
              <a:rPr lang="en-GB" i="1" dirty="0">
                <a:latin typeface="Helv"/>
              </a:rPr>
              <a:t> </a:t>
            </a:r>
            <a:r>
              <a:rPr lang="en-GB" i="1" dirty="0" err="1">
                <a:latin typeface="Helv"/>
              </a:rPr>
              <a:t>carnica</a:t>
            </a:r>
            <a:r>
              <a:rPr lang="en-GB" dirty="0">
                <a:latin typeface="Helv"/>
              </a:rPr>
              <a:t>), which is </a:t>
            </a:r>
            <a:r>
              <a:rPr lang="en-GB" dirty="0" smtClean="0">
                <a:latin typeface="Helv"/>
              </a:rPr>
              <a:t>the </a:t>
            </a:r>
            <a:r>
              <a:rPr lang="en-GB" dirty="0">
                <a:latin typeface="Helv"/>
              </a:rPr>
              <a:t>second most widespread subspecies in the world, is part of </a:t>
            </a:r>
            <a:r>
              <a:rPr lang="sl-SI" b="1" dirty="0" err="1">
                <a:latin typeface="Helv"/>
              </a:rPr>
              <a:t>the</a:t>
            </a:r>
            <a:r>
              <a:rPr lang="sl-SI" dirty="0">
                <a:latin typeface="Helv"/>
              </a:rPr>
              <a:t> </a:t>
            </a:r>
            <a:r>
              <a:rPr lang="en-GB" b="1" dirty="0">
                <a:latin typeface="Helv"/>
              </a:rPr>
              <a:t>Slovenian national identity</a:t>
            </a:r>
            <a:r>
              <a:rPr lang="sl-SI" b="1" dirty="0">
                <a:latin typeface="Helv"/>
              </a:rPr>
              <a:t>.</a:t>
            </a:r>
            <a:r>
              <a:rPr lang="en-GB" dirty="0">
                <a:latin typeface="Helv"/>
              </a:rPr>
              <a:t> </a:t>
            </a:r>
            <a:endParaRPr lang="sl-SI" dirty="0" smtClean="0">
              <a:latin typeface="Helv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395536" y="1196752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120" algn="l">
              <a:lnSpc>
                <a:spcPct val="115000"/>
              </a:lnSpc>
            </a:pP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Why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Slovenia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?</a:t>
            </a:r>
            <a:endParaRPr lang="sl-SI" sz="2400" dirty="0">
              <a:solidFill>
                <a:schemeClr val="accent3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7" name="Picture 2" descr="D:\Kaja\03 SVETOVNI DAN ČEBEL\00_RAZSTAVNI PAVILIJON\VSEBINA\TITA PORENTA\FOTOGRAFIJE Z RAZSTAVE\Apis mellifera na nunki, siv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r="16843"/>
          <a:stretch/>
        </p:blipFill>
        <p:spPr bwMode="auto">
          <a:xfrm>
            <a:off x="574088" y="1916831"/>
            <a:ext cx="3061807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627784" y="1870080"/>
            <a:ext cx="525658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latin typeface="Helv"/>
              </a:rPr>
              <a:t>P</a:t>
            </a:r>
            <a:r>
              <a:rPr lang="en-GB" sz="1600" dirty="0" err="1">
                <a:latin typeface="Helv"/>
              </a:rPr>
              <a:t>lant</a:t>
            </a:r>
            <a:r>
              <a:rPr lang="en-GB" sz="1600" dirty="0">
                <a:latin typeface="Helv"/>
              </a:rPr>
              <a:t> or sow </a:t>
            </a:r>
            <a:r>
              <a:rPr lang="en-GB" sz="1600" b="1" dirty="0">
                <a:latin typeface="Helv"/>
              </a:rPr>
              <a:t>honey plants </a:t>
            </a:r>
            <a:r>
              <a:rPr lang="en-GB" sz="1600" dirty="0">
                <a:latin typeface="Helv"/>
              </a:rPr>
              <a:t>on balconies, terraces and gardens for decorative </a:t>
            </a:r>
            <a:r>
              <a:rPr lang="en-GB" sz="1600" dirty="0" smtClean="0">
                <a:latin typeface="Helv"/>
              </a:rPr>
              <a:t>purposes.</a:t>
            </a:r>
            <a:endParaRPr lang="sl-SI" sz="1600" dirty="0" smtClean="0">
              <a:latin typeface="Helv"/>
            </a:endParaRPr>
          </a:p>
          <a:p>
            <a:pPr marL="384810" indent="-342900">
              <a:buFont typeface="+mj-lt"/>
              <a:buAutoNum type="arabicPeriod"/>
            </a:pPr>
            <a:endParaRPr lang="sl-SI" sz="500" dirty="0" smtClean="0">
              <a:latin typeface="Helv"/>
              <a:ea typeface="Calibri"/>
              <a:cs typeface="Helv"/>
            </a:endParaRPr>
          </a:p>
          <a:p>
            <a:pPr marL="384810" indent="-342900">
              <a:buFont typeface="+mj-lt"/>
              <a:buAutoNum type="arabicPeriod"/>
            </a:pPr>
            <a:r>
              <a:rPr lang="sl-SI" sz="1600" b="1" dirty="0" smtClean="0">
                <a:latin typeface="Helv"/>
              </a:rPr>
              <a:t>Set </a:t>
            </a:r>
            <a:r>
              <a:rPr lang="sl-SI" sz="1600" b="1" dirty="0">
                <a:latin typeface="Helv"/>
              </a:rPr>
              <a:t>up</a:t>
            </a:r>
            <a:r>
              <a:rPr lang="en-GB" sz="1600" b="1" dirty="0">
                <a:latin typeface="Helv"/>
              </a:rPr>
              <a:t> a nesting box for bees </a:t>
            </a:r>
            <a:r>
              <a:rPr lang="en-GB" sz="1600" dirty="0">
                <a:latin typeface="Helv"/>
              </a:rPr>
              <a:t>on </a:t>
            </a:r>
            <a:r>
              <a:rPr lang="sl-SI" sz="1600" dirty="0" err="1">
                <a:latin typeface="Helv"/>
              </a:rPr>
              <a:t>your</a:t>
            </a:r>
            <a:r>
              <a:rPr lang="en-GB" sz="1600" dirty="0">
                <a:latin typeface="Helv"/>
              </a:rPr>
              <a:t> balcony, terrace or garden</a:t>
            </a:r>
            <a:r>
              <a:rPr lang="sl-SI" sz="1600" dirty="0">
                <a:latin typeface="Helv"/>
              </a:rPr>
              <a:t> - </a:t>
            </a:r>
            <a:r>
              <a:rPr lang="sl-SI" sz="1600" dirty="0" err="1">
                <a:latin typeface="Helv"/>
              </a:rPr>
              <a:t>you</a:t>
            </a:r>
            <a:r>
              <a:rPr lang="en-GB" sz="1600" dirty="0">
                <a:latin typeface="Helv"/>
              </a:rPr>
              <a:t> can do it </a:t>
            </a:r>
            <a:r>
              <a:rPr lang="sl-SI" sz="1600" dirty="0" err="1">
                <a:latin typeface="Helv"/>
              </a:rPr>
              <a:t>yourself</a:t>
            </a:r>
            <a:r>
              <a:rPr lang="en-GB" sz="1600" dirty="0">
                <a:latin typeface="Helv"/>
              </a:rPr>
              <a:t> or buy it</a:t>
            </a:r>
            <a:r>
              <a:rPr lang="en-GB" sz="1600" dirty="0" smtClean="0">
                <a:latin typeface="Helv"/>
              </a:rPr>
              <a:t>.</a:t>
            </a:r>
            <a:endParaRPr lang="sl-SI" sz="1600" dirty="0" smtClean="0">
              <a:latin typeface="Helv"/>
            </a:endParaRPr>
          </a:p>
          <a:p>
            <a:pPr marL="384810" indent="-342900">
              <a:buFont typeface="+mj-lt"/>
              <a:buAutoNum type="arabicPeriod"/>
            </a:pPr>
            <a:endParaRPr lang="sl-SI" sz="500" b="1" dirty="0" smtClean="0">
              <a:latin typeface="Helv"/>
              <a:ea typeface="Calibri"/>
              <a:cs typeface="Helv"/>
            </a:endParaRPr>
          </a:p>
          <a:p>
            <a:pPr marL="384810" indent="-342900">
              <a:buFont typeface="+mj-lt"/>
              <a:buAutoNum type="arabicPeriod"/>
            </a:pPr>
            <a:r>
              <a:rPr lang="sl-SI" sz="1600" b="1" dirty="0" err="1" smtClean="0">
                <a:latin typeface="Helv"/>
              </a:rPr>
              <a:t>Avoid</a:t>
            </a:r>
            <a:r>
              <a:rPr lang="en-GB" sz="1600" dirty="0" smtClean="0">
                <a:latin typeface="Helv"/>
              </a:rPr>
              <a:t> </a:t>
            </a:r>
            <a:r>
              <a:rPr lang="en-GB" sz="1600" b="1" dirty="0">
                <a:latin typeface="Helv"/>
              </a:rPr>
              <a:t>mowing grass</a:t>
            </a:r>
            <a:r>
              <a:rPr lang="en-GB" sz="1600" dirty="0">
                <a:latin typeface="Helv"/>
              </a:rPr>
              <a:t> </a:t>
            </a:r>
            <a:r>
              <a:rPr lang="en-GB" sz="1600" b="1" dirty="0">
                <a:latin typeface="Helv"/>
              </a:rPr>
              <a:t>during the peak flourishing </a:t>
            </a:r>
            <a:r>
              <a:rPr lang="en-GB" sz="1600" dirty="0">
                <a:latin typeface="Helv"/>
              </a:rPr>
              <a:t>of plants and mow grass in the evening hours</a:t>
            </a:r>
            <a:r>
              <a:rPr lang="en-GB" sz="1600" dirty="0" smtClean="0">
                <a:latin typeface="Helv"/>
              </a:rPr>
              <a:t>.</a:t>
            </a:r>
            <a:endParaRPr lang="sl-SI" sz="1600" dirty="0" smtClean="0">
              <a:latin typeface="Helv"/>
              <a:ea typeface="Calibri"/>
              <a:cs typeface="Helv"/>
            </a:endParaRPr>
          </a:p>
          <a:p>
            <a:pPr marL="384810" indent="-342900">
              <a:buFont typeface="+mj-lt"/>
              <a:buAutoNum type="arabicPeriod"/>
            </a:pPr>
            <a:endParaRPr lang="sl-SI" sz="500" dirty="0">
              <a:latin typeface="Helv"/>
              <a:ea typeface="Calibri"/>
              <a:cs typeface="Helv"/>
            </a:endParaRPr>
          </a:p>
          <a:p>
            <a:pPr marL="384810" indent="-342900">
              <a:buFont typeface="+mj-lt"/>
              <a:buAutoNum type="arabicPeriod"/>
            </a:pPr>
            <a:r>
              <a:rPr lang="en-GB" sz="1600" dirty="0">
                <a:latin typeface="Helv"/>
              </a:rPr>
              <a:t>As regards spraying, use pesticides that are </a:t>
            </a:r>
            <a:r>
              <a:rPr lang="en-GB" sz="1600" b="1" dirty="0">
                <a:latin typeface="Helv"/>
              </a:rPr>
              <a:t>harmless to bees</a:t>
            </a:r>
            <a:r>
              <a:rPr lang="en-GB" sz="1600" dirty="0">
                <a:latin typeface="Helv"/>
              </a:rPr>
              <a:t> and spray plants in </a:t>
            </a:r>
            <a:r>
              <a:rPr lang="en-GB" sz="1600" b="1" dirty="0">
                <a:latin typeface="Helv"/>
              </a:rPr>
              <a:t>windless</a:t>
            </a:r>
            <a:r>
              <a:rPr lang="en-GB" sz="1600" dirty="0">
                <a:latin typeface="Helv"/>
              </a:rPr>
              <a:t> weather conditions </a:t>
            </a:r>
            <a:r>
              <a:rPr lang="en-GB" sz="1600" b="1" dirty="0">
                <a:latin typeface="Helv"/>
              </a:rPr>
              <a:t>early in the morning or late in the </a:t>
            </a:r>
            <a:r>
              <a:rPr lang="en-GB" sz="1600" b="1" dirty="0" smtClean="0">
                <a:latin typeface="Helv"/>
              </a:rPr>
              <a:t>evening</a:t>
            </a:r>
            <a:r>
              <a:rPr lang="en-GB" sz="1600" dirty="0" smtClean="0">
                <a:latin typeface="Helv"/>
              </a:rPr>
              <a:t>.</a:t>
            </a:r>
            <a:endParaRPr lang="sl-SI" sz="1600" dirty="0" smtClean="0">
              <a:latin typeface="Helv"/>
            </a:endParaRPr>
          </a:p>
          <a:p>
            <a:pPr marL="384810" indent="-342900">
              <a:buFont typeface="+mj-lt"/>
              <a:buAutoNum type="arabicPeriod"/>
            </a:pPr>
            <a:endParaRPr lang="sl-SI" sz="800" dirty="0">
              <a:latin typeface="Helv"/>
              <a:ea typeface="Calibri"/>
              <a:cs typeface="Helv"/>
            </a:endParaRPr>
          </a:p>
          <a:p>
            <a:pPr marL="384810" indent="-342900">
              <a:buFont typeface="+mj-lt"/>
              <a:buAutoNum type="arabicPeriod"/>
            </a:pPr>
            <a:r>
              <a:rPr lang="sl-SI" sz="1600" b="1" dirty="0" smtClean="0">
                <a:latin typeface="Helv"/>
              </a:rPr>
              <a:t>R</a:t>
            </a:r>
            <a:r>
              <a:rPr lang="en-GB" sz="1600" b="1" dirty="0" err="1">
                <a:latin typeface="Helv"/>
              </a:rPr>
              <a:t>aise</a:t>
            </a:r>
            <a:r>
              <a:rPr lang="en-GB" sz="1600" b="1" dirty="0">
                <a:latin typeface="Helv"/>
              </a:rPr>
              <a:t> children's and teenagers' awareness</a:t>
            </a:r>
            <a:r>
              <a:rPr lang="en-GB" sz="1600" dirty="0">
                <a:latin typeface="Helv"/>
              </a:rPr>
              <a:t> about importance of bees, and </a:t>
            </a:r>
            <a:r>
              <a:rPr lang="en-GB" sz="1600" b="1" dirty="0">
                <a:latin typeface="Helv"/>
              </a:rPr>
              <a:t>buy </a:t>
            </a:r>
            <a:r>
              <a:rPr lang="en-GB" sz="1600" dirty="0">
                <a:latin typeface="Helv"/>
              </a:rPr>
              <a:t>honey and other bee products </a:t>
            </a:r>
            <a:r>
              <a:rPr lang="sl-SI" sz="1600" dirty="0" err="1">
                <a:latin typeface="Helv"/>
              </a:rPr>
              <a:t>from</a:t>
            </a:r>
            <a:r>
              <a:rPr lang="sl-SI" sz="1600" b="1" dirty="0">
                <a:latin typeface="Helv"/>
              </a:rPr>
              <a:t> </a:t>
            </a:r>
            <a:r>
              <a:rPr lang="en-GB" sz="1600" dirty="0">
                <a:latin typeface="Helv"/>
              </a:rPr>
              <a:t>a </a:t>
            </a:r>
            <a:r>
              <a:rPr lang="en-GB" sz="1600" b="1" dirty="0">
                <a:latin typeface="Helv"/>
              </a:rPr>
              <a:t>local beekeeper</a:t>
            </a:r>
            <a:r>
              <a:rPr lang="en-GB" sz="1600" dirty="0">
                <a:latin typeface="Helv"/>
              </a:rPr>
              <a:t>.</a:t>
            </a:r>
            <a:endParaRPr lang="sl-SI" sz="1600" dirty="0">
              <a:latin typeface="Helv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323528" y="1196752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120" algn="l">
              <a:lnSpc>
                <a:spcPct val="115000"/>
              </a:lnSpc>
            </a:pP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Five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things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you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can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do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for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75000"/>
                  </a:schemeClr>
                </a:solidFill>
                <a:latin typeface="Helv"/>
                <a:ea typeface="Calibri"/>
                <a:cs typeface="Helv"/>
              </a:rPr>
              <a:t>bees</a:t>
            </a:r>
            <a:endParaRPr lang="sl-SI" sz="2400" dirty="0">
              <a:solidFill>
                <a:schemeClr val="accent3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7" name="Picture 2" descr="D:\Kaja\000__FOTO\ČEBELE\The Carniolan bee (Apis mellifera carnica)_mal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6" t="63" r="32646" b="-63"/>
          <a:stretch/>
        </p:blipFill>
        <p:spPr bwMode="auto">
          <a:xfrm>
            <a:off x="536148" y="1852013"/>
            <a:ext cx="1905749" cy="366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646</Words>
  <Application>Microsoft Office PowerPoint</Application>
  <PresentationFormat>Diaprojekcija na zaslonu (4:3)</PresentationFormat>
  <Paragraphs>67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Officeova tema</vt:lpstr>
      <vt:lpstr>20 May – World Bee Day</vt:lpstr>
      <vt:lpstr>PowerPointova predstavitev</vt:lpstr>
      <vt:lpstr>Key milestones in the proclamation of WBD</vt:lpstr>
      <vt:lpstr>PowerPointova predstavitev</vt:lpstr>
      <vt:lpstr>PowerPointova predstavitev</vt:lpstr>
      <vt:lpstr>Why 20 May – World Bee Day?</vt:lpstr>
      <vt:lpstr>PowerPointova predstavitev</vt:lpstr>
      <vt:lpstr>PowerPointova predstavitev</vt:lpstr>
      <vt:lpstr>PowerPointova predstavitev</vt:lpstr>
    </vt:vector>
  </TitlesOfParts>
  <Company>MKO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Alenka Miklavžin</dc:creator>
  <cp:lastModifiedBy>Kaja Kotnik</cp:lastModifiedBy>
  <cp:revision>36</cp:revision>
  <cp:lastPrinted>2018-04-20T12:21:02Z</cp:lastPrinted>
  <dcterms:created xsi:type="dcterms:W3CDTF">2018-04-17T11:48:43Z</dcterms:created>
  <dcterms:modified xsi:type="dcterms:W3CDTF">2018-04-24T07:06:47Z</dcterms:modified>
</cp:coreProperties>
</file>